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WmaOJ9GHPzllUf7lNOoIx2/R7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f62444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6f62444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f624442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6f62444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f624442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6f624442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f624442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f624442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f624442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6f624442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6f624442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6f624442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6f624442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d6f624442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hyperlink" Target="https://scikit-learn.org/stable/modules/generated/sklearn.metrics.plot_confusion_matrix.html#sklearn.metrics.plot_confusion_matri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Kdsp6soqA7o" TargetMode="External"/><Relationship Id="rId4" Type="http://schemas.openxmlformats.org/officeDocument/2006/relationships/hyperlink" Target="https://www.youtube.com/watch?v=VPZiJGNX4_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2012451" y="284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Evaluating classification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f6244423_0_1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A CLASSIFICATION MODEL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d6f6244423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d6f6244423_0_1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model?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we have labels instead of numbers!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can’t simply compare numbers.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f6244423_0_17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d6f6244423_0_1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" name="Google Shape;234;gd6f6244423_0_178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35" name="Google Shape;235;gd6f6244423_0_178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d6f6244423_0_178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d6f6244423_0_178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d6f6244423_0_178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d6f6244423_0_178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d6f6244423_0_178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d6f6244423_0_178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d6f6244423_0_178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d6f6244423_0_178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d6f6244423_0_178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6f6244423_0_178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6f6244423_0_178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6f6244423_0_178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d6f6244423_0_178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d6f6244423_0_178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d6f6244423_0_178"/>
          <p:cNvSpPr txBox="1"/>
          <p:nvPr/>
        </p:nvSpPr>
        <p:spPr>
          <a:xfrm>
            <a:off x="6492625" y="1905625"/>
            <a:ext cx="2158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display the </a:t>
            </a:r>
            <a:r>
              <a:rPr lang="en"/>
              <a:t>confusion</a:t>
            </a:r>
            <a:r>
              <a:rPr lang="en"/>
              <a:t> matrix using sklearn </a:t>
            </a:r>
            <a:r>
              <a:rPr lang="en" u="sng">
                <a:solidFill>
                  <a:schemeClr val="hlink"/>
                </a:solidFill>
                <a:hlinkClick r:id="rId4"/>
              </a:rPr>
              <a:t>plot_confussion_matrix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be aware that sklearn exchanges rows and columns!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6f6244423_0_19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d6f6244423_0_1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7" name="Google Shape;257;gd6f6244423_0_199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58" name="Google Shape;258;gd6f6244423_0_199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d6f6244423_0_199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d6f6244423_0_199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d6f6244423_0_199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d6f6244423_0_199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d6f6244423_0_199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d6f6244423_0_199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d6f6244423_0_199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d6f6244423_0_199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d6f6244423_0_199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d6f6244423_0_199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d6f6244423_0_199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d6f6244423_0_199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6f6244423_0_199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d6f6244423_0_199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d6f6244423_0_199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d6f6244423_0_199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d6f6244423_0_199"/>
          <p:cNvSpPr txBox="1"/>
          <p:nvPr/>
        </p:nvSpPr>
        <p:spPr>
          <a:xfrm>
            <a:off x="6407950" y="1939525"/>
            <a:ext cx="1950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deemed to fail what kind of error do you prefer to make?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d6f6244423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798" y="3014450"/>
            <a:ext cx="1575300" cy="1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f6244423_0_224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6f6244423_0_2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3" name="Google Shape;283;gd6f6244423_0_224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84" name="Google Shape;284;gd6f6244423_0_224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d6f6244423_0_224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d6f6244423_0_224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d6f6244423_0_224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d6f6244423_0_224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d6f6244423_0_224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d6f6244423_0_224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d6f6244423_0_224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d6f6244423_0_224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d6f6244423_0_224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6f6244423_0_224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6f6244423_0_224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d6f6244423_0_224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d6f6244423_0_224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d6f6244423_0_224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d6f6244423_0_224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d6f6244423_0_224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d6f6244423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196" y="2063879"/>
            <a:ext cx="1130051" cy="11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d6f6244423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0421" y="1977925"/>
            <a:ext cx="561850" cy="5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6f6244423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4874" y="3323097"/>
            <a:ext cx="490051" cy="4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6f6244423_0_224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6f6244423_0_224"/>
          <p:cNvSpPr txBox="1"/>
          <p:nvPr/>
        </p:nvSpPr>
        <p:spPr>
          <a:xfrm>
            <a:off x="5920975" y="34461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bank doesn’t want to have False Negatives!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6f6244423_0_25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d6f6244423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2" name="Google Shape;312;gd6f6244423_0_250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13" name="Google Shape;313;gd6f6244423_0_250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d6f6244423_0_250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d6f6244423_0_250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d6f6244423_0_250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d6f6244423_0_250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d6f6244423_0_250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d6f6244423_0_250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d6f6244423_0_250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6f6244423_0_250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d6f6244423_0_250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d6f6244423_0_250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d6f6244423_0_250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d6f6244423_0_250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d6f6244423_0_250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d6f6244423_0_250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d6f6244423_0_250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d6f6244423_0_250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d6f6244423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021" y="3323100"/>
            <a:ext cx="561851" cy="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d6f6244423_0_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8437" y="2013822"/>
            <a:ext cx="490051" cy="4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d6f6244423_0_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371" y="1883172"/>
            <a:ext cx="1050000" cy="14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d6f6244423_0_250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6f6244423_0_250"/>
          <p:cNvSpPr txBox="1"/>
          <p:nvPr/>
        </p:nvSpPr>
        <p:spPr>
          <a:xfrm>
            <a:off x="6056400" y="35554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want to be classified as “positive”!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6f6244423_0_276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d6f6244423_0_2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1" name="Google Shape;341;gd6f6244423_0_276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42" name="Google Shape;342;gd6f6244423_0_276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d6f6244423_0_276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d6f6244423_0_276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d6f6244423_0_276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d6f6244423_0_276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d6f6244423_0_276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d6f6244423_0_276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d6f6244423_0_276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d6f6244423_0_276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d6f6244423_0_276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d6f6244423_0_276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d6f6244423_0_276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d6f6244423_0_276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d6f6244423_0_276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d6f6244423_0_276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d6f6244423_0_276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d6f6244423_0_276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d6f6244423_0_276"/>
          <p:cNvSpPr txBox="1"/>
          <p:nvPr/>
        </p:nvSpPr>
        <p:spPr>
          <a:xfrm>
            <a:off x="5947175" y="18990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Accuracy = (TP+TN)/(TP+TN+FP+FN)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d6f6244423_0_276"/>
          <p:cNvSpPr txBox="1"/>
          <p:nvPr/>
        </p:nvSpPr>
        <p:spPr>
          <a:xfrm>
            <a:off x="5870975" y="2508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Precision = (TP)/(TP+FP)</a:t>
            </a:r>
            <a:endParaRPr b="1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d6f6244423_0_276"/>
          <p:cNvSpPr txBox="1"/>
          <p:nvPr/>
        </p:nvSpPr>
        <p:spPr>
          <a:xfrm>
            <a:off x="5947175" y="2889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Recall = (TP)/(TP+FN)</a:t>
            </a:r>
            <a:endParaRPr b="1" i="0" sz="1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d6f6244423_0_276"/>
          <p:cNvCxnSpPr/>
          <p:nvPr/>
        </p:nvCxnSpPr>
        <p:spPr>
          <a:xfrm>
            <a:off x="2680100" y="2330600"/>
            <a:ext cx="30684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gd6f6244423_0_276"/>
          <p:cNvCxnSpPr/>
          <p:nvPr/>
        </p:nvCxnSpPr>
        <p:spPr>
          <a:xfrm flipH="1">
            <a:off x="3386300" y="2087175"/>
            <a:ext cx="16500" cy="2453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d6f6244423_0_276"/>
          <p:cNvSpPr txBox="1"/>
          <p:nvPr/>
        </p:nvSpPr>
        <p:spPr>
          <a:xfrm>
            <a:off x="5870975" y="3270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F1 = 2 *(Precision*Recall)/(Precision + Recall)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Kappa = (P(a)-P(e))/(1-P(e))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6f6244423_0_364"/>
          <p:cNvSpPr txBox="1"/>
          <p:nvPr>
            <p:ph type="title"/>
          </p:nvPr>
        </p:nvSpPr>
        <p:spPr>
          <a:xfrm>
            <a:off x="768900" y="978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ADDITIONAL READING</a:t>
            </a:r>
            <a:r>
              <a:rPr lang="en"/>
              <a:t> </a:t>
            </a:r>
            <a:endParaRPr/>
          </a:p>
        </p:txBody>
      </p:sp>
      <p:sp>
        <p:nvSpPr>
          <p:cNvPr id="370" name="Google Shape;370;gd6f6244423_0_364"/>
          <p:cNvSpPr txBox="1"/>
          <p:nvPr>
            <p:ph idx="1" type="body"/>
          </p:nvPr>
        </p:nvSpPr>
        <p:spPr>
          <a:xfrm>
            <a:off x="921300" y="1762075"/>
            <a:ext cx="69078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Confusion matrix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Accuracy, precision, recall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